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Caveat"/>
      <p:regular r:id="rId36"/>
      <p:bold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Caveat Medium"/>
      <p:regular r:id="rId46"/>
      <p:bold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font" Target="fonts/Roboto-bold.fntdata"/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42" Type="http://schemas.openxmlformats.org/officeDocument/2006/relationships/font" Target="fonts/HelveticaNeue-regular.fntdata"/><Relationship Id="rId47" Type="http://schemas.openxmlformats.org/officeDocument/2006/relationships/font" Target="fonts/CaveatMedium-bold.fntdata"/><Relationship Id="rId34" Type="http://schemas.openxmlformats.org/officeDocument/2006/relationships/slide" Target="slides/slide29.xml"/><Relationship Id="rId21" Type="http://schemas.openxmlformats.org/officeDocument/2006/relationships/slide" Target="slides/slide16.xml"/><Relationship Id="rId50" Type="http://schemas.openxmlformats.org/officeDocument/2006/relationships/font" Target="fonts/RobotoMono-italic.fntdata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font" Target="fonts/Roboto-italic.fntdata"/><Relationship Id="rId45" Type="http://schemas.openxmlformats.org/officeDocument/2006/relationships/font" Target="fonts/HelveticaNeue-boldItalic.fntdata"/><Relationship Id="rId32" Type="http://schemas.openxmlformats.org/officeDocument/2006/relationships/slide" Target="slides/slide27.xml"/><Relationship Id="rId37" Type="http://schemas.openxmlformats.org/officeDocument/2006/relationships/font" Target="fonts/Caveat-bold.fntdata"/><Relationship Id="rId24" Type="http://schemas.openxmlformats.org/officeDocument/2006/relationships/slide" Target="slides/slide19.xml"/><Relationship Id="rId11" Type="http://schemas.openxmlformats.org/officeDocument/2006/relationships/slide" Target="slides/slide6.xml"/><Relationship Id="rId53" Type="http://schemas.openxmlformats.org/officeDocument/2006/relationships/customXml" Target="../customXml/item2.xml"/><Relationship Id="rId5" Type="http://schemas.openxmlformats.org/officeDocument/2006/relationships/notesMaster" Target="notesMasters/notesMaster1.xml"/><Relationship Id="rId44" Type="http://schemas.openxmlformats.org/officeDocument/2006/relationships/font" Target="fonts/HelveticaNeue-italic.fntdata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52" Type="http://schemas.openxmlformats.org/officeDocument/2006/relationships/customXml" Target="../customXml/item1.xml"/><Relationship Id="rId43" Type="http://schemas.openxmlformats.org/officeDocument/2006/relationships/font" Target="fonts/HelveticaNeue-bold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regular.fntdata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51" Type="http://schemas.openxmlformats.org/officeDocument/2006/relationships/font" Target="fonts/RobotoMono-boldItalic.fntdata"/><Relationship Id="rId3" Type="http://schemas.openxmlformats.org/officeDocument/2006/relationships/presProps" Target="presProps.xml"/><Relationship Id="rId46" Type="http://schemas.openxmlformats.org/officeDocument/2006/relationships/font" Target="fonts/CaveatMedium-regular.fntdata"/><Relationship Id="rId33" Type="http://schemas.openxmlformats.org/officeDocument/2006/relationships/slide" Target="slides/slide28.xml"/><Relationship Id="rId38" Type="http://schemas.openxmlformats.org/officeDocument/2006/relationships/font" Target="fonts/Roboto-regular.fntdata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41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49" Type="http://schemas.openxmlformats.org/officeDocument/2006/relationships/font" Target="fonts/RobotoMono-bold.fntdata"/><Relationship Id="rId36" Type="http://schemas.openxmlformats.org/officeDocument/2006/relationships/font" Target="fonts/Caveat-regular.fntdata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5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9fa4d91b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9fa4d91b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9fa4d91b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9fa4d91b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9fa4d91b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9fa4d91b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9fa4d91b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9fa4d91b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9fa4d91b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9fa4d91b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9fa4d91b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9fa4d91b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9fa4d91b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9fa4d91b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9fa4d91b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9fa4d91b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9fa4d91b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9fa4d91b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9fa4d91b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9fa4d91b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9fa4d91b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9fa4d91b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9fa4d91b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9fa4d91b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9fa4d91b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9fa4d91b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9fa4d91b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9fa4d91b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c9fa4d91b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c9fa4d91b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9fa4d91b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9fa4d91b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9fa4d91b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9fa4d91b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9fa4d91b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9fa4d91b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9fa4d91b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9fa4d91b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9fa4d91b1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c9fa4d91b1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9fa4d91b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9fa4d91b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9fa4d91b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9fa4d91b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9fa4d91b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c9fa4d91b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9fa4d91b1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9fa4d91b1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9fa4d91b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9fa4d91b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d8045030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d8045030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9fa4d91b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c9fa4d91b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9fa4d91b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9fa4d91b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9fa4d91b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9fa4d91b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52438" y="19858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Mastering Product Design</a:t>
            </a:r>
            <a:endParaRPr b="1" sz="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52438" y="25717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Five Lessons I Wish I Knew Then</a:t>
            </a:r>
            <a:endParaRPr sz="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552438" y="19858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Three</a:t>
            </a:r>
            <a:endParaRPr b="1" sz="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552438" y="25717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Design is storytelling</a:t>
            </a:r>
            <a:endParaRPr sz="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0" y="1535550"/>
            <a:ext cx="9144000" cy="3608100"/>
          </a:xfrm>
          <a:prstGeom prst="rect">
            <a:avLst/>
          </a:prstGeom>
          <a:solidFill>
            <a:srgbClr val="B7E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0" y="-52050"/>
            <a:ext cx="9144000" cy="1587600"/>
          </a:xfrm>
          <a:prstGeom prst="rect">
            <a:avLst/>
          </a:prstGeom>
          <a:solidFill>
            <a:srgbClr val="E3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0" r="941" t="0"/>
          <a:stretch/>
        </p:blipFill>
        <p:spPr>
          <a:xfrm>
            <a:off x="2643975" y="152400"/>
            <a:ext cx="43503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2004000" y="781663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Tactics</a:t>
            </a:r>
            <a:endParaRPr sz="17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2004000" y="15502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Be a thoughtful </a:t>
            </a: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host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/>
        </p:nvSpPr>
        <p:spPr>
          <a:xfrm>
            <a:off x="2004000" y="781663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Tactics</a:t>
            </a:r>
            <a:endParaRPr sz="17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2004000" y="15502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Be a thoughtful host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2004000" y="20188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Design your presentation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2004000" y="781663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Tactics</a:t>
            </a:r>
            <a:endParaRPr sz="17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2004000" y="15502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Be a thoughtful host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2004000" y="20188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Design your presentation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2004000" y="24874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Simplicity x visual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2004000" y="781663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Tactics</a:t>
            </a:r>
            <a:endParaRPr sz="17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2004000" y="15502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Be a thoughtful host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2004000" y="20188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Design your presentation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2004000" y="24874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Simple and clear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2004000" y="29560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Find your unique voice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/>
        </p:nvSpPr>
        <p:spPr>
          <a:xfrm>
            <a:off x="2004000" y="781663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Tactics</a:t>
            </a:r>
            <a:endParaRPr sz="17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2004000" y="15502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Be a thoughtful host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004000" y="20188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Design your presentation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2004000" y="24874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Simple and clear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2004000" y="29560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Find your unique voice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2004000" y="34246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Rehearse and refine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2004000" y="3893238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/>
        </p:nvSpPr>
        <p:spPr>
          <a:xfrm>
            <a:off x="552438" y="19858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Four</a:t>
            </a:r>
            <a:endParaRPr b="1" sz="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552438" y="25717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Befriend your inner critic</a:t>
            </a:r>
            <a:endParaRPr sz="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EFFA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 rotWithShape="1">
          <a:blip r:embed="rId3">
            <a:alphaModFix/>
          </a:blip>
          <a:srcRect b="0" l="1234" r="0" t="0"/>
          <a:stretch/>
        </p:blipFill>
        <p:spPr>
          <a:xfrm>
            <a:off x="2212250" y="152400"/>
            <a:ext cx="47790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/>
        </p:nvSpPr>
        <p:spPr>
          <a:xfrm>
            <a:off x="2004000" y="827850"/>
            <a:ext cx="51360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Wear your designer hat to critique your inner critic.</a:t>
            </a:r>
            <a:endParaRPr sz="17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2004000" y="1947050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Acknowledge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2004000" y="2415650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Seek evidence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2004000" y="2884250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Take action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2004000" y="3352850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Or…Tell her/him/it to shut up… kindly.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9800"/>
            <a:ext cx="8839204" cy="315500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620350" y="4866600"/>
            <a:ext cx="390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www.figma.com/blog/figma-design-team-career-levels</a:t>
            </a:r>
            <a:endParaRPr sz="6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862" y="152400"/>
            <a:ext cx="321428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/>
        </p:nvSpPr>
        <p:spPr>
          <a:xfrm>
            <a:off x="2004000" y="1478450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Use distanced self talk</a:t>
            </a:r>
            <a:endParaRPr sz="10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2004000" y="1878625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Imagine advising a friend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2004000" y="2678974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rgbClr val="FFF2CC"/>
                </a:highlight>
                <a:latin typeface="Caveat"/>
                <a:ea typeface="Caveat"/>
                <a:cs typeface="Caveat"/>
                <a:sym typeface="Caveat"/>
              </a:rPr>
              <a:t>Normalise your experience</a:t>
            </a:r>
            <a:endParaRPr sz="1700">
              <a:solidFill>
                <a:srgbClr val="1F1F1F"/>
              </a:solidFill>
              <a:highlight>
                <a:srgbClr val="FFF2CC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2004000" y="3079148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rgbClr val="FFF2CC"/>
                </a:highlight>
                <a:latin typeface="Caveat"/>
                <a:ea typeface="Caveat"/>
                <a:cs typeface="Caveat"/>
                <a:sym typeface="Caveat"/>
              </a:rPr>
              <a:t>Engage in Mental Time Travel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4" name="Google Shape;214;p33"/>
          <p:cNvSpPr txBox="1"/>
          <p:nvPr/>
        </p:nvSpPr>
        <p:spPr>
          <a:xfrm>
            <a:off x="2004000" y="3479323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Write expressively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2004000" y="827850"/>
            <a:ext cx="513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Chatter Tools</a:t>
            </a:r>
            <a:endParaRPr sz="17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2004000" y="2278799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Broaden your perspective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1885800" y="3921223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highlight>
                  <a:srgbClr val="FFF2CC"/>
                </a:highlight>
                <a:latin typeface="Caveat"/>
                <a:ea typeface="Caveat"/>
                <a:cs typeface="Caveat"/>
                <a:sym typeface="Caveat"/>
              </a:rPr>
              <a:t>Perform a ritual</a:t>
            </a:r>
            <a:endParaRPr sz="1700">
              <a:solidFill>
                <a:srgbClr val="1F1F1F"/>
              </a:solidFill>
              <a:highlight>
                <a:srgbClr val="FFF2CC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/>
        </p:nvSpPr>
        <p:spPr>
          <a:xfrm>
            <a:off x="552438" y="19858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Five</a:t>
            </a:r>
            <a:endParaRPr b="1" sz="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552438" y="25717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Beginner’s mind</a:t>
            </a:r>
            <a:endParaRPr sz="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/>
        </p:nvSpPr>
        <p:spPr>
          <a:xfrm>
            <a:off x="4008075" y="2452325"/>
            <a:ext cx="51360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"</a:t>
            </a:r>
            <a:r>
              <a:rPr lang="en" sz="1300">
                <a:solidFill>
                  <a:srgbClr val="040C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beginner's mind, there are many possibilities; </a:t>
            </a:r>
            <a:endParaRPr sz="1300">
              <a:solidFill>
                <a:srgbClr val="040C2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40C2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expert's mind, there are few</a:t>
            </a:r>
            <a:r>
              <a:rPr lang="en" sz="13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."</a:t>
            </a:r>
            <a:endParaRPr sz="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0" l="12140" r="9935" t="0"/>
          <a:stretch/>
        </p:blipFill>
        <p:spPr>
          <a:xfrm>
            <a:off x="0" y="0"/>
            <a:ext cx="4008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5422200" y="1873925"/>
            <a:ext cx="1179900" cy="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52388" y="4866600"/>
            <a:ext cx="390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Image from shows.acast.com/what-you-will-learn/episodes/zen-mind-beginners-mind</a:t>
            </a:r>
            <a:endParaRPr sz="6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/>
        </p:nvSpPr>
        <p:spPr>
          <a:xfrm>
            <a:off x="2004000" y="2337450"/>
            <a:ext cx="51360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humble expert</a:t>
            </a:r>
            <a:endParaRPr sz="24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/>
        </p:nvSpPr>
        <p:spPr>
          <a:xfrm>
            <a:off x="0" y="2282600"/>
            <a:ext cx="40515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</a:t>
            </a:r>
            <a:r>
              <a:rPr lang="en" sz="18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</a:t>
            </a:r>
            <a:endParaRPr sz="18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Why, why, and why?</a:t>
            </a:r>
            <a:endParaRPr sz="18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2" name="Google Shape;242;p37"/>
          <p:cNvPicPr preferRelativeResize="0"/>
          <p:nvPr/>
        </p:nvPicPr>
        <p:blipFill rotWithShape="1">
          <a:blip r:embed="rId3">
            <a:alphaModFix/>
          </a:blip>
          <a:srcRect b="0" l="1117" r="0" t="0"/>
          <a:stretch/>
        </p:blipFill>
        <p:spPr>
          <a:xfrm>
            <a:off x="4051475" y="0"/>
            <a:ext cx="50925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163" y="324838"/>
            <a:ext cx="3119676" cy="44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/>
        </p:nvSpPr>
        <p:spPr>
          <a:xfrm>
            <a:off x="1492200" y="2288250"/>
            <a:ext cx="6159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Embrace experimentation and failure</a:t>
            </a:r>
            <a:endParaRPr sz="17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/>
        </p:nvSpPr>
        <p:spPr>
          <a:xfrm>
            <a:off x="2004000" y="1903200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User research</a:t>
            </a:r>
            <a:endParaRPr sz="10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2004000" y="2303375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Collaborate with diverse teams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59" name="Google Shape;259;p40"/>
          <p:cNvSpPr txBox="1"/>
          <p:nvPr/>
        </p:nvSpPr>
        <p:spPr>
          <a:xfrm>
            <a:off x="2004000" y="3103724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Practice mindful listening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2004000" y="1252600"/>
            <a:ext cx="513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1F1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embrace beginner’s mind</a:t>
            </a:r>
            <a:endParaRPr sz="17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2004000" y="2703549"/>
            <a:ext cx="513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F1F1F"/>
                </a:solidFill>
                <a:latin typeface="Caveat"/>
                <a:ea typeface="Caveat"/>
                <a:cs typeface="Caveat"/>
                <a:sym typeface="Caveat"/>
              </a:rPr>
              <a:t>Seek inspiration</a:t>
            </a:r>
            <a:endParaRPr sz="1700">
              <a:solidFill>
                <a:srgbClr val="1F1F1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/>
        </p:nvSpPr>
        <p:spPr>
          <a:xfrm>
            <a:off x="552438" y="65850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</a:t>
            </a:r>
            <a:endParaRPr b="1" sz="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552450" y="1244400"/>
            <a:ext cx="80391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Know your principles</a:t>
            </a:r>
            <a:endParaRPr sz="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Alpha, Delta, and Zeta</a:t>
            </a:r>
            <a:endParaRPr sz="25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Design is storytelling</a:t>
            </a:r>
            <a:endParaRPr sz="25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Befriend your inner critic</a:t>
            </a:r>
            <a:endParaRPr sz="2500">
              <a:solidFill>
                <a:schemeClr val="dk1"/>
              </a:solidFill>
              <a:latin typeface="Caveat Medium"/>
              <a:ea typeface="Caveat Medium"/>
              <a:cs typeface="Caveat Medium"/>
              <a:sym typeface="Cave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Beginner’s mind</a:t>
            </a:r>
            <a:endParaRPr sz="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552438" y="19858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</a:t>
            </a:r>
            <a:endParaRPr b="1" sz="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52438" y="25717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Know your principles</a:t>
            </a:r>
            <a:endParaRPr sz="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/>
        </p:nvSpPr>
        <p:spPr>
          <a:xfrm>
            <a:off x="552438" y="227880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That’s it!</a:t>
            </a:r>
            <a:endParaRPr b="1" sz="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2632250" y="1300100"/>
            <a:ext cx="2739300" cy="2739300"/>
          </a:xfrm>
          <a:prstGeom prst="ellipse">
            <a:avLst/>
          </a:prstGeom>
          <a:solidFill>
            <a:srgbClr val="D3E3FD">
              <a:alpha val="62030"/>
            </a:srgbClr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3835050" y="1300100"/>
            <a:ext cx="2739300" cy="2739300"/>
          </a:xfrm>
          <a:prstGeom prst="ellipse">
            <a:avLst/>
          </a:prstGeom>
          <a:solidFill>
            <a:srgbClr val="FFF2CC">
              <a:alpha val="42410"/>
            </a:srgbClr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1578225" y="2571750"/>
            <a:ext cx="14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Personal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368575" y="2571750"/>
            <a:ext cx="14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Professional</a:t>
            </a:r>
            <a:endParaRPr sz="18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3658450" y="714875"/>
            <a:ext cx="198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Where magic happens</a:t>
            </a:r>
            <a:endParaRPr sz="13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77" name="Google Shape;77;p16"/>
          <p:cNvCxnSpPr>
            <a:endCxn id="76" idx="2"/>
          </p:cNvCxnSpPr>
          <p:nvPr/>
        </p:nvCxnSpPr>
        <p:spPr>
          <a:xfrm rot="10800000">
            <a:off x="4648450" y="1099775"/>
            <a:ext cx="0" cy="155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50" y="1409525"/>
            <a:ext cx="1401543" cy="205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641" y="1416617"/>
            <a:ext cx="1401543" cy="203644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2612" y="1409525"/>
            <a:ext cx="1491118" cy="205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7155" y="1409525"/>
            <a:ext cx="1401543" cy="203907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1100" y="1409526"/>
            <a:ext cx="1401549" cy="207625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632113" y="221040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Everything is connected</a:t>
            </a:r>
            <a:endParaRPr sz="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32113" y="162450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Be kind</a:t>
            </a:r>
            <a:endParaRPr sz="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632113" y="279630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Outcomes over outputs</a:t>
            </a:r>
            <a:endParaRPr sz="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552438" y="19858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endParaRPr b="1" sz="6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52438" y="2571750"/>
            <a:ext cx="8039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Alpha, Delta, and Zeta</a:t>
            </a:r>
            <a:endParaRPr sz="600">
              <a:solidFill>
                <a:schemeClr val="dk2"/>
              </a:solidFill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7885525" y="269325"/>
            <a:ext cx="17508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Zeta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Design Vision</a:t>
            </a:r>
            <a:endParaRPr sz="13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Future</a:t>
            </a:r>
            <a:endParaRPr sz="13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505375" y="20850"/>
            <a:ext cx="8831852" cy="4095026"/>
          </a:xfrm>
          <a:custGeom>
            <a:rect b="b" l="l" r="r" t="t"/>
            <a:pathLst>
              <a:path extrusionOk="0" h="163246" w="352077">
                <a:moveTo>
                  <a:pt x="0" y="163246"/>
                </a:moveTo>
                <a:cubicBezTo>
                  <a:pt x="7244" y="149565"/>
                  <a:pt x="21907" y="138659"/>
                  <a:pt x="36987" y="135158"/>
                </a:cubicBezTo>
                <a:cubicBezTo>
                  <a:pt x="66426" y="128323"/>
                  <a:pt x="99290" y="134051"/>
                  <a:pt x="126536" y="120975"/>
                </a:cubicBezTo>
                <a:cubicBezTo>
                  <a:pt x="152100" y="108706"/>
                  <a:pt x="167389" y="80930"/>
                  <a:pt x="191612" y="66189"/>
                </a:cubicBezTo>
                <a:cubicBezTo>
                  <a:pt x="201390" y="60239"/>
                  <a:pt x="211297" y="54308"/>
                  <a:pt x="221925" y="50059"/>
                </a:cubicBezTo>
                <a:cubicBezTo>
                  <a:pt x="233303" y="45510"/>
                  <a:pt x="246563" y="46363"/>
                  <a:pt x="257522" y="40881"/>
                </a:cubicBezTo>
                <a:cubicBezTo>
                  <a:pt x="275236" y="32021"/>
                  <a:pt x="287187" y="12854"/>
                  <a:pt x="305912" y="6397"/>
                </a:cubicBezTo>
                <a:cubicBezTo>
                  <a:pt x="320599" y="1333"/>
                  <a:pt x="337342" y="4921"/>
                  <a:pt x="352077" y="0"/>
                </a:cubicBezTo>
              </a:path>
            </a:pathLst>
          </a:cu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Google Shape;106;p20"/>
          <p:cNvSpPr txBox="1"/>
          <p:nvPr/>
        </p:nvSpPr>
        <p:spPr>
          <a:xfrm>
            <a:off x="230225" y="4214400"/>
            <a:ext cx="7500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</a:t>
            </a:r>
            <a:endParaRPr b="1" sz="1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1953675" y="3281600"/>
            <a:ext cx="111300" cy="111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5436900" y="1522600"/>
            <a:ext cx="111300" cy="111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8010425" y="158025"/>
            <a:ext cx="111300" cy="111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375451" y="20850"/>
            <a:ext cx="8962120" cy="3371846"/>
          </a:xfrm>
          <a:custGeom>
            <a:rect b="b" l="l" r="r" t="t"/>
            <a:pathLst>
              <a:path extrusionOk="0" h="163246" w="352077">
                <a:moveTo>
                  <a:pt x="0" y="163246"/>
                </a:moveTo>
                <a:cubicBezTo>
                  <a:pt x="7244" y="149565"/>
                  <a:pt x="21907" y="138659"/>
                  <a:pt x="36987" y="135158"/>
                </a:cubicBezTo>
                <a:cubicBezTo>
                  <a:pt x="66426" y="128323"/>
                  <a:pt x="99290" y="134051"/>
                  <a:pt x="126536" y="120975"/>
                </a:cubicBezTo>
                <a:cubicBezTo>
                  <a:pt x="152100" y="108706"/>
                  <a:pt x="167389" y="80930"/>
                  <a:pt x="191612" y="66189"/>
                </a:cubicBezTo>
                <a:cubicBezTo>
                  <a:pt x="201390" y="60239"/>
                  <a:pt x="211297" y="54308"/>
                  <a:pt x="221925" y="50059"/>
                </a:cubicBezTo>
                <a:cubicBezTo>
                  <a:pt x="233303" y="45510"/>
                  <a:pt x="246563" y="46363"/>
                  <a:pt x="257522" y="40881"/>
                </a:cubicBezTo>
                <a:cubicBezTo>
                  <a:pt x="275236" y="32021"/>
                  <a:pt x="287187" y="12854"/>
                  <a:pt x="305912" y="6397"/>
                </a:cubicBezTo>
                <a:cubicBezTo>
                  <a:pt x="320599" y="1333"/>
                  <a:pt x="337342" y="4921"/>
                  <a:pt x="352077" y="0"/>
                </a:cubicBezTo>
              </a:path>
            </a:pathLst>
          </a:cu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Google Shape;111;p20"/>
          <p:cNvSpPr/>
          <p:nvPr/>
        </p:nvSpPr>
        <p:spPr>
          <a:xfrm>
            <a:off x="834300" y="20850"/>
            <a:ext cx="8503540" cy="4779435"/>
          </a:xfrm>
          <a:custGeom>
            <a:rect b="b" l="l" r="r" t="t"/>
            <a:pathLst>
              <a:path extrusionOk="0" h="163246" w="352077">
                <a:moveTo>
                  <a:pt x="0" y="163246"/>
                </a:moveTo>
                <a:cubicBezTo>
                  <a:pt x="7244" y="149565"/>
                  <a:pt x="21907" y="138659"/>
                  <a:pt x="36987" y="135158"/>
                </a:cubicBezTo>
                <a:cubicBezTo>
                  <a:pt x="66426" y="128323"/>
                  <a:pt x="99290" y="134051"/>
                  <a:pt x="126536" y="120975"/>
                </a:cubicBezTo>
                <a:cubicBezTo>
                  <a:pt x="152100" y="108706"/>
                  <a:pt x="167389" y="80930"/>
                  <a:pt x="191612" y="66189"/>
                </a:cubicBezTo>
                <a:cubicBezTo>
                  <a:pt x="201390" y="60239"/>
                  <a:pt x="211297" y="54308"/>
                  <a:pt x="221925" y="50059"/>
                </a:cubicBezTo>
                <a:cubicBezTo>
                  <a:pt x="233303" y="45510"/>
                  <a:pt x="246563" y="46363"/>
                  <a:pt x="257522" y="40881"/>
                </a:cubicBezTo>
                <a:cubicBezTo>
                  <a:pt x="275236" y="32021"/>
                  <a:pt x="287187" y="12854"/>
                  <a:pt x="305912" y="6397"/>
                </a:cubicBezTo>
                <a:cubicBezTo>
                  <a:pt x="320599" y="1333"/>
                  <a:pt x="337342" y="4921"/>
                  <a:pt x="352077" y="0"/>
                </a:cubicBezTo>
              </a:path>
            </a:pathLst>
          </a:cu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Google Shape;112;p20"/>
          <p:cNvSpPr txBox="1"/>
          <p:nvPr/>
        </p:nvSpPr>
        <p:spPr>
          <a:xfrm>
            <a:off x="5354275" y="1792475"/>
            <a:ext cx="2029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Delta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Steps on the horizon </a:t>
            </a:r>
            <a:br>
              <a:rPr lang="en" sz="1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lang="en" sz="1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to reach the future</a:t>
            </a:r>
            <a:endParaRPr sz="13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857700" y="3496400"/>
            <a:ext cx="1451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Alpha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MVP</a:t>
            </a:r>
            <a:endParaRPr sz="13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870450" y="1427225"/>
            <a:ext cx="1451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Alpha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MVP</a:t>
            </a:r>
            <a:endParaRPr sz="13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3946588" y="1427225"/>
            <a:ext cx="2029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Delta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Steps on the horizon to reach the future</a:t>
            </a:r>
            <a:endParaRPr sz="13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1301425" y="1427225"/>
            <a:ext cx="17508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Zeta</a:t>
            </a:r>
            <a:endParaRPr b="1" sz="1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Future</a:t>
            </a:r>
            <a:endParaRPr sz="13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Design Vision</a:t>
            </a:r>
            <a:endParaRPr sz="13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21" name="Google Shape;121;p21"/>
          <p:cNvCxnSpPr/>
          <p:nvPr/>
        </p:nvCxnSpPr>
        <p:spPr>
          <a:xfrm>
            <a:off x="2704550" y="1720175"/>
            <a:ext cx="72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" name="Google Shape;122;p21"/>
          <p:cNvCxnSpPr>
            <a:stCxn id="119" idx="3"/>
          </p:cNvCxnSpPr>
          <p:nvPr/>
        </p:nvCxnSpPr>
        <p:spPr>
          <a:xfrm flipH="1" rot="10800000">
            <a:off x="5976088" y="1717175"/>
            <a:ext cx="628800" cy="3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3" name="Google Shape;123;p21"/>
          <p:cNvSpPr/>
          <p:nvPr/>
        </p:nvSpPr>
        <p:spPr>
          <a:xfrm rot="5400000">
            <a:off x="4060850" y="-298675"/>
            <a:ext cx="837300" cy="6141900"/>
          </a:xfrm>
          <a:prstGeom prst="triangle">
            <a:avLst>
              <a:gd fmla="val 49815" name="adj"/>
            </a:avLst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flipH="1" rot="-5400000">
            <a:off x="4060850" y="286775"/>
            <a:ext cx="837300" cy="6141900"/>
          </a:xfrm>
          <a:prstGeom prst="triangle">
            <a:avLst>
              <a:gd fmla="val 49815" name="adj"/>
            </a:avLst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1460050" y="2605475"/>
            <a:ext cx="2204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Possibilities &amp; Unknowns</a:t>
            </a:r>
            <a:endParaRPr b="1"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188450" y="3190925"/>
            <a:ext cx="2204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Constraints &amp; Focus</a:t>
            </a:r>
            <a:endParaRPr b="1"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90142AE8DEF1439F8F4A97D2031131" ma:contentTypeVersion="6" ma:contentTypeDescription="Create a new document." ma:contentTypeScope="" ma:versionID="034124d716ecdab05e027f621c9ac744">
  <xsd:schema xmlns:xsd="http://www.w3.org/2001/XMLSchema" xmlns:xs="http://www.w3.org/2001/XMLSchema" xmlns:p="http://schemas.microsoft.com/office/2006/metadata/properties" xmlns:ns2="fb962e31-50a7-4e30-af18-60ff793748c7" xmlns:ns3="50c8911c-e3fe-4e48-b934-6406530516e5" targetNamespace="http://schemas.microsoft.com/office/2006/metadata/properties" ma:root="true" ma:fieldsID="6a89d3cac16a91956dacad7dcbdc6697" ns2:_="" ns3:_="">
    <xsd:import namespace="fb962e31-50a7-4e30-af18-60ff793748c7"/>
    <xsd:import namespace="50c8911c-e3fe-4e48-b934-6406530516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62e31-50a7-4e30-af18-60ff793748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8911c-e3fe-4e48-b934-6406530516e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344C1E-7823-451F-B167-E010CC03B302}"/>
</file>

<file path=customXml/itemProps2.xml><?xml version="1.0" encoding="utf-8"?>
<ds:datastoreItem xmlns:ds="http://schemas.openxmlformats.org/officeDocument/2006/customXml" ds:itemID="{848433B2-87B3-408E-8AE3-CBDB161CF1D3}"/>
</file>